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81" r:id="rId5"/>
    <p:sldId id="267" r:id="rId6"/>
    <p:sldId id="268" r:id="rId7"/>
    <p:sldId id="259" r:id="rId8"/>
    <p:sldId id="260" r:id="rId9"/>
    <p:sldId id="261" r:id="rId10"/>
    <p:sldId id="277" r:id="rId11"/>
    <p:sldId id="264" r:id="rId12"/>
    <p:sldId id="262" r:id="rId13"/>
    <p:sldId id="302" r:id="rId14"/>
    <p:sldId id="263" r:id="rId15"/>
    <p:sldId id="278" r:id="rId16"/>
    <p:sldId id="312" r:id="rId17"/>
    <p:sldId id="313" r:id="rId18"/>
    <p:sldId id="314" r:id="rId19"/>
    <p:sldId id="265" r:id="rId20"/>
    <p:sldId id="315" r:id="rId21"/>
    <p:sldId id="300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2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31" y="53"/>
      </p:cViewPr>
      <p:guideLst>
        <p:guide orient="horz" pos="21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716" y="-68"/>
      </p:cViewPr>
      <p:guideLst>
        <p:guide orient="horz" pos="282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42D80-A772-4E08-B201-6E7774037913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AB238-AF1E-4A74-9449-BC02C687F132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66ED3-A03C-4E3C-8EE9-2A6CC611F8F4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859A-C323-4534-907F-7353DB4AFC9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vi-VN" altLang="en-US" sz="1200" dirty="0" smtClean="0"/>
              <a:t>Có nhiều dạng sai sót trong ADN như các Nucleotide tạo nên ADN bị hư hại; các Nucleotide bắt cặp không đúng dẫn đến đột biến; hay mất đoạn một hoặc hai mạch đơn làm ngăn chặn quá trình nhân đôi ADN; thậm chí đảo lộn các phần của ADN.</a:t>
            </a:r>
            <a:r>
              <a:rPr lang="en-US" altLang="en-US" sz="1200" dirty="0" smtClean="0"/>
              <a:t> </a:t>
            </a:r>
            <a:r>
              <a:rPr lang="vi-VN" altLang="en-US" sz="1200" dirty="0" smtClean="0"/>
              <a:t>May mắn là các tế bào hầu như luôn có cách để giải quyết các sai sót này.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Việc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sửa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chữa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những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sai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sót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ấy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nhờ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vào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enzym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đặc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hiệu</a:t>
            </a:r>
            <a:r>
              <a:rPr lang="en-US" altLang="en-US" sz="1200" dirty="0" smtClean="0"/>
              <a:t>. </a:t>
            </a:r>
            <a:r>
              <a:rPr lang="en-US" altLang="en-US" sz="1200" dirty="0" err="1" smtClean="0"/>
              <a:t>Các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enzym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khác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nhau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sẽ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phụ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trách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sửa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chữa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lỗi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khác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nhau</a:t>
            </a:r>
            <a:r>
              <a:rPr lang="en-US" altLang="en-US" sz="1200" dirty="0" smtClean="0"/>
              <a:t>.</a:t>
            </a:r>
          </a:p>
          <a:p>
            <a:r>
              <a:rPr lang="vi-VN" altLang="en-US" sz="1200" b="1" dirty="0" smtClean="0"/>
              <a:t>Sự phá hoại của tia tử ngoại sẽ khó sửa chữa hơn.</a:t>
            </a:r>
            <a:r>
              <a:rPr lang="vi-VN" altLang="en-US" sz="1200" dirty="0" smtClean="0"/>
              <a:t> Đôi khi nó làm cho hai nucleotide gần nhau dính lại, gây phá hỏng cấu trúc xoắn kép của ADN. </a:t>
            </a:r>
            <a:endParaRPr lang="en-US" altLang="en-US" sz="1200" dirty="0" smtClean="0"/>
          </a:p>
          <a:p>
            <a:r>
              <a:rPr lang="en-US" altLang="en-US" sz="1200" dirty="0" err="1" smtClean="0"/>
              <a:t>Vậy</a:t>
            </a:r>
            <a:r>
              <a:rPr lang="en-US" altLang="en-US" sz="1200" dirty="0" smtClean="0"/>
              <a:t>: </a:t>
            </a:r>
            <a:r>
              <a:rPr lang="en-US" altLang="en-US" sz="1200" dirty="0" err="1" smtClean="0"/>
              <a:t>Trong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quá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trình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nhân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đôi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của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phân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tử</a:t>
            </a:r>
            <a:r>
              <a:rPr lang="en-US" altLang="en-US" sz="1200" dirty="0" smtClean="0"/>
              <a:t> ADN, </a:t>
            </a:r>
            <a:r>
              <a:rPr lang="en-US" altLang="en-US" sz="1200" dirty="0" err="1" smtClean="0"/>
              <a:t>nếu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vì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một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lí</a:t>
            </a:r>
            <a:r>
              <a:rPr lang="en-US" altLang="en-US" sz="1200" dirty="0" smtClean="0"/>
              <a:t> do </a:t>
            </a:r>
            <a:r>
              <a:rPr lang="en-US" altLang="en-US" sz="1200" dirty="0" err="1" smtClean="0"/>
              <a:t>nào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đó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mà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mất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một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vài</a:t>
            </a:r>
            <a:r>
              <a:rPr lang="en-US" altLang="en-US" sz="1200" dirty="0" smtClean="0"/>
              <a:t> gen t</a:t>
            </a:r>
            <a:r>
              <a:rPr lang="vi-VN" altLang="en-US" sz="1200" dirty="0" smtClean="0"/>
              <a:t>hì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cấu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trúc</a:t>
            </a:r>
            <a:r>
              <a:rPr lang="en-US" altLang="en-US" sz="1200" dirty="0" smtClean="0"/>
              <a:t> NST </a:t>
            </a:r>
            <a:r>
              <a:rPr lang="en-US" altLang="en-US" sz="1200" dirty="0" err="1" smtClean="0"/>
              <a:t>mang</a:t>
            </a:r>
            <a:r>
              <a:rPr lang="en-US" altLang="en-US" sz="1200" dirty="0" smtClean="0"/>
              <a:t> gen </a:t>
            </a:r>
            <a:r>
              <a:rPr lang="en-US" altLang="en-US" sz="1200" dirty="0" err="1" smtClean="0"/>
              <a:t>đó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sẽ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bị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biến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đổi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như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thế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nào</a:t>
            </a:r>
            <a:r>
              <a:rPr lang="en-US" altLang="en-US" sz="1200" dirty="0" smtClean="0"/>
              <a:t>? </a:t>
            </a:r>
            <a:r>
              <a:rPr lang="en-US" altLang="en-US" sz="1200" dirty="0" err="1" smtClean="0"/>
              <a:t>Ngoài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dạng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biến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đổi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đổi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đó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cấu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trúc</a:t>
            </a:r>
            <a:r>
              <a:rPr lang="en-US" altLang="en-US" sz="1200" dirty="0" smtClean="0"/>
              <a:t> NST </a:t>
            </a:r>
            <a:r>
              <a:rPr lang="en-US" altLang="en-US" sz="1200" dirty="0" err="1" smtClean="0"/>
              <a:t>có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thể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bị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biến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đổi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theo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hướng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nào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khác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không</a:t>
            </a:r>
            <a:r>
              <a:rPr lang="en-US" altLang="en-US" sz="1200" dirty="0" smtClean="0"/>
              <a:t>?</a:t>
            </a:r>
          </a:p>
          <a:p>
            <a:r>
              <a:rPr lang="en-US" altLang="en-US" sz="1200" dirty="0" err="1" smtClean="0"/>
              <a:t>Để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trả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lời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những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câu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hỏi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trên</a:t>
            </a:r>
            <a:r>
              <a:rPr lang="en-US" altLang="en-US" sz="1200" dirty="0" smtClean="0"/>
              <a:t>, </a:t>
            </a:r>
            <a:r>
              <a:rPr lang="en-US" altLang="en-US" sz="1200" dirty="0" err="1" smtClean="0"/>
              <a:t>chúng</a:t>
            </a:r>
            <a:r>
              <a:rPr lang="en-US" altLang="en-US" sz="1200" dirty="0" smtClean="0"/>
              <a:t> ta </a:t>
            </a:r>
            <a:r>
              <a:rPr lang="en-US" altLang="en-US" sz="1200" dirty="0" err="1" smtClean="0"/>
              <a:t>cùng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theo</a:t>
            </a:r>
            <a:r>
              <a:rPr lang="en-US" altLang="en-US" sz="1200" dirty="0" smtClean="0"/>
              <a:t> </a:t>
            </a:r>
            <a:r>
              <a:rPr lang="vi-VN" altLang="en-US" sz="1200" dirty="0" smtClean="0"/>
              <a:t>dõi </a:t>
            </a:r>
            <a:r>
              <a:rPr lang="en-US" altLang="en-US" sz="1200" dirty="0" err="1" smtClean="0"/>
              <a:t>nội</a:t>
            </a:r>
            <a:r>
              <a:rPr lang="en-US" altLang="en-US" sz="1200" dirty="0" smtClean="0"/>
              <a:t> dung </a:t>
            </a:r>
            <a:r>
              <a:rPr lang="vi-VN" altLang="en-US" sz="1200" dirty="0" smtClean="0"/>
              <a:t>bài 22. Đ</a:t>
            </a:r>
            <a:r>
              <a:rPr lang="en-US" altLang="en-US" sz="1200" dirty="0" err="1" smtClean="0"/>
              <a:t>ột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biến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cấu</a:t>
            </a:r>
            <a:r>
              <a:rPr lang="en-US" altLang="en-US" sz="1200" dirty="0" smtClean="0"/>
              <a:t> </a:t>
            </a:r>
            <a:r>
              <a:rPr lang="en-US" altLang="en-US" sz="1200" dirty="0" err="1" smtClean="0"/>
              <a:t>trúc</a:t>
            </a:r>
            <a:r>
              <a:rPr lang="en-US" altLang="en-US" sz="1200" dirty="0" smtClean="0"/>
              <a:t> NST.</a:t>
            </a:r>
          </a:p>
          <a:p>
            <a:pPr eaLnBrk="1" hangingPunct="1"/>
            <a:endParaRPr lang="en-US" altLang="en-US" dirty="0" smtClean="0">
              <a:latin typeface="+mj-lt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22BA00-64BC-457B-902E-B90815EA3492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vi-VN" altLang="en-US" smtClean="0"/>
              <a:t>- Hình</a:t>
            </a:r>
            <a:r>
              <a:rPr lang="en-US" altLang="vi-VN" smtClean="0"/>
              <a:t> </a:t>
            </a:r>
            <a:r>
              <a:rPr lang="vi-VN" altLang="en-US" smtClean="0"/>
              <a:t>a: NST sau khi đột biến ngắn hơn NST ban đầu và bị mất đoạn H</a:t>
            </a:r>
          </a:p>
          <a:p>
            <a:pPr eaLnBrk="1" hangingPunct="1"/>
            <a:r>
              <a:rPr lang="vi-VN" altLang="en-US" smtClean="0"/>
              <a:t>- Hình b: NST sau khi đột biến dài hơn NST ban đầu và có 2 đoạn B,C</a:t>
            </a:r>
          </a:p>
          <a:p>
            <a:pPr eaLnBrk="1" hangingPunct="1"/>
            <a:r>
              <a:rPr lang="vi-VN" altLang="en-US" smtClean="0"/>
              <a:t>- Hình c: NST sau khi đột biến có chiều dài không đổi nhưng đoạn B, C, D đã bị đảo vị trí.</a:t>
            </a:r>
          </a:p>
          <a:p>
            <a:pPr eaLnBrk="1" hangingPunct="1"/>
            <a:r>
              <a:rPr lang="vi-VN" altLang="en-US" smtClean="0"/>
              <a:t>- Hình a: là đột biến dạng cấu trúc dạng mất đoạn (đoạn H)</a:t>
            </a:r>
          </a:p>
          <a:p>
            <a:pPr eaLnBrk="1" hangingPunct="1"/>
            <a:r>
              <a:rPr lang="vi-VN" altLang="en-US" smtClean="0"/>
              <a:t>- Hình</a:t>
            </a:r>
            <a:r>
              <a:rPr lang="en-US" altLang="vi-VN" smtClean="0"/>
              <a:t> </a:t>
            </a:r>
            <a:r>
              <a:rPr lang="vi-VN" altLang="en-US" smtClean="0"/>
              <a:t>b là đột biến dạng cấu trúc dạng lặp đoạn (đoạn B, C)</a:t>
            </a:r>
          </a:p>
          <a:p>
            <a:pPr eaLnBrk="1" hangingPunct="1"/>
            <a:r>
              <a:rPr lang="vi-VN" altLang="en-US" smtClean="0"/>
              <a:t>- Hình c là đột biến dạng cấu trúc dạng đảo đoạn (đoạn B, C,D)</a:t>
            </a:r>
          </a:p>
          <a:p>
            <a:pPr eaLnBrk="1" hangingPunct="1"/>
            <a:r>
              <a:rPr lang="vi-VN" altLang="en-US" smtClean="0"/>
              <a:t>- Đột biến NST là những biến đổi trong cấu trúc của NST gồm các dạng: mất đoạn, lặp đoạn, đảo đoạn.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1DFDBA-1CC4-4D53-B00C-5C5723EDC0F2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vi-VN" altLang="en-US" dirty="0" smtClean="0"/>
              <a:t> - Mất đoạn: một đoạn của NST bị đứt hai đầu và không nối lại được, làm độ dài của NST giảm đi so với ban đầu.</a:t>
            </a:r>
          </a:p>
          <a:p>
            <a:pPr eaLnBrk="1" hangingPunct="1"/>
            <a:r>
              <a:rPr lang="vi-VN" altLang="en-US" dirty="0" smtClean="0"/>
              <a:t>     - Lặp đoạn: một hoặc nhiều đoạn của NST bị lặp lại trên NST, làm độ dài của NST tăng lên so với ban đầu.</a:t>
            </a:r>
          </a:p>
          <a:p>
            <a:pPr eaLnBrk="1" hangingPunct="1"/>
            <a:r>
              <a:rPr lang="vi-VN" altLang="en-US" dirty="0" smtClean="0"/>
              <a:t>     - Đảo đoạn: một đoạn của NST bị đứt ra rồi nối lại nhưng lại xoay ngược 180</a:t>
            </a:r>
            <a:r>
              <a:rPr lang="vi-VN" altLang="en-US" baseline="30000" dirty="0" smtClean="0"/>
              <a:t>o</a:t>
            </a:r>
            <a:r>
              <a:rPr lang="vi-VN" altLang="en-US" dirty="0" smtClean="0"/>
              <a:t>.</a:t>
            </a:r>
          </a:p>
          <a:p>
            <a:pPr eaLnBrk="1" hangingPunct="1"/>
            <a:r>
              <a:rPr lang="vi-VN" altLang="en-US" dirty="0" smtClean="0"/>
              <a:t>     - Chuyển đoạn: trường hợp chuyển đoạn tương hỗ là loại đột biến trong đó hai NST không tương đồng trao đổi đoạn NST cho nhau.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3BC154B-B36A-4BBF-869E-925901AC7B6A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en-US" alt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E53141D-99EF-4EAC-AB8A-63C7331A66D6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/>
              <a:t>Biến đổi cấu trúc NST làm thay đổi số lượng và cách sắp xếp gen. Nó tác động có lợi hay có hại đến sinh vật?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eaLnBrk="1" hangingPunct="1"/>
            <a:r>
              <a:rPr lang="fr-FR" altLang="en-US" dirty="0" err="1" smtClean="0">
                <a:sym typeface="+mn-ea"/>
              </a:rPr>
              <a:t>Gv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bổ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sung</a:t>
            </a:r>
            <a:r>
              <a:rPr lang="fr-FR" altLang="en-US" dirty="0" smtClean="0">
                <a:sym typeface="+mn-ea"/>
              </a:rPr>
              <a:t>: </a:t>
            </a:r>
            <a:r>
              <a:rPr lang="fr-FR" altLang="en-US" dirty="0" err="1" smtClean="0">
                <a:sym typeface="+mn-ea"/>
              </a:rPr>
              <a:t>một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số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dạng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đột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biến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có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lợi</a:t>
            </a:r>
            <a:r>
              <a:rPr lang="fr-FR" altLang="en-US" dirty="0" smtClean="0">
                <a:sym typeface="+mn-ea"/>
              </a:rPr>
              <a:t> (</a:t>
            </a:r>
            <a:r>
              <a:rPr lang="fr-FR" altLang="en-US" dirty="0" err="1" smtClean="0">
                <a:sym typeface="+mn-ea"/>
              </a:rPr>
              <a:t>mất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đoạn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nhỏ</a:t>
            </a:r>
            <a:r>
              <a:rPr lang="fr-FR" altLang="en-US" dirty="0" smtClean="0">
                <a:sym typeface="+mn-ea"/>
              </a:rPr>
              <a:t>, </a:t>
            </a:r>
            <a:r>
              <a:rPr lang="fr-FR" altLang="en-US" dirty="0" err="1" smtClean="0">
                <a:sym typeface="+mn-ea"/>
              </a:rPr>
              <a:t>đảo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đoạn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gây</a:t>
            </a:r>
            <a:r>
              <a:rPr lang="fr-FR" altLang="en-US" dirty="0" smtClean="0">
                <a:sym typeface="+mn-ea"/>
              </a:rPr>
              <a:t> ra </a:t>
            </a:r>
            <a:r>
              <a:rPr lang="fr-FR" altLang="en-US" dirty="0" err="1" smtClean="0">
                <a:sym typeface="+mn-ea"/>
              </a:rPr>
              <a:t>sự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đa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dạng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trong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loài</a:t>
            </a:r>
            <a:r>
              <a:rPr lang="fr-FR" altLang="en-US" dirty="0" smtClean="0">
                <a:sym typeface="+mn-ea"/>
              </a:rPr>
              <a:t>), </a:t>
            </a:r>
            <a:r>
              <a:rPr lang="fr-FR" altLang="en-US" dirty="0" err="1" smtClean="0">
                <a:sym typeface="+mn-ea"/>
              </a:rPr>
              <a:t>với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tiến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hoá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chúng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tham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gia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cách</a:t>
            </a:r>
            <a:r>
              <a:rPr lang="fr-FR" altLang="en-US" dirty="0" smtClean="0">
                <a:sym typeface="+mn-ea"/>
              </a:rPr>
              <a:t> li </a:t>
            </a:r>
            <a:r>
              <a:rPr lang="fr-FR" altLang="en-US" dirty="0" err="1" smtClean="0">
                <a:sym typeface="+mn-ea"/>
              </a:rPr>
              <a:t>giữa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các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loài</a:t>
            </a:r>
            <a:r>
              <a:rPr lang="fr-FR" altLang="en-US" dirty="0" smtClean="0">
                <a:sym typeface="+mn-ea"/>
              </a:rPr>
              <a:t>, </a:t>
            </a:r>
            <a:r>
              <a:rPr lang="fr-FR" altLang="en-US" dirty="0" err="1" smtClean="0">
                <a:sym typeface="+mn-ea"/>
              </a:rPr>
              <a:t>trong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chọn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giống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người</a:t>
            </a:r>
            <a:r>
              <a:rPr lang="fr-FR" altLang="en-US" dirty="0" smtClean="0">
                <a:sym typeface="+mn-ea"/>
              </a:rPr>
              <a:t> ta </a:t>
            </a:r>
            <a:r>
              <a:rPr lang="fr-FR" altLang="en-US" dirty="0" err="1" smtClean="0">
                <a:sym typeface="+mn-ea"/>
              </a:rPr>
              <a:t>làm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mất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đoạn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để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loại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bỏ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gen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xấu</a:t>
            </a:r>
            <a:r>
              <a:rPr lang="fr-FR" altLang="en-US" dirty="0" smtClean="0">
                <a:sym typeface="+mn-ea"/>
              </a:rPr>
              <a:t> ra </a:t>
            </a:r>
            <a:r>
              <a:rPr lang="fr-FR" altLang="en-US" dirty="0" err="1" smtClean="0">
                <a:sym typeface="+mn-ea"/>
              </a:rPr>
              <a:t>khỏi</a:t>
            </a:r>
            <a:r>
              <a:rPr lang="fr-FR" altLang="en-US" dirty="0" smtClean="0">
                <a:sym typeface="+mn-ea"/>
              </a:rPr>
              <a:t> NST </a:t>
            </a:r>
            <a:r>
              <a:rPr lang="fr-FR" altLang="en-US" dirty="0" err="1" smtClean="0">
                <a:sym typeface="+mn-ea"/>
              </a:rPr>
              <a:t>và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chuyển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gen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mong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muốn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của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loài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này</a:t>
            </a:r>
            <a:r>
              <a:rPr lang="fr-FR" altLang="en-US" dirty="0" smtClean="0">
                <a:sym typeface="+mn-ea"/>
              </a:rPr>
              <a:t> sang </a:t>
            </a:r>
            <a:r>
              <a:rPr lang="fr-FR" altLang="en-US" dirty="0" err="1" smtClean="0">
                <a:sym typeface="+mn-ea"/>
              </a:rPr>
              <a:t>loài</a:t>
            </a:r>
            <a:r>
              <a:rPr lang="fr-FR" altLang="en-US" dirty="0" smtClean="0">
                <a:sym typeface="+mn-ea"/>
              </a:rPr>
              <a:t> </a:t>
            </a:r>
            <a:r>
              <a:rPr lang="fr-FR" altLang="en-US" dirty="0" err="1" smtClean="0">
                <a:sym typeface="+mn-ea"/>
              </a:rPr>
              <a:t>khác</a:t>
            </a:r>
            <a:r>
              <a:rPr lang="fr-FR" altLang="en-US" dirty="0" smtClean="0">
                <a:sym typeface="+mn-ea"/>
              </a:rPr>
              <a:t>.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6B07947-A9FC-4A45-86A6-CCF783057EDB}" type="datetimeFigureOut">
              <a:rPr lang="vi-VN" smtClean="0"/>
              <a:t>28/11/2021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A921C65-649E-4508-9C28-4FE2BDFA484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-53975" y="3933190"/>
            <a:ext cx="9218930" cy="29248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785"/>
            <a:ext cx="9144635" cy="720725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7030A0"/>
                </a:solidFill>
              </a:rPr>
              <a:t>GIÁO ÁN SINH HỌC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68" y="1844922"/>
            <a:ext cx="2599035" cy="273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-53975" y="5013325"/>
            <a:ext cx="9218930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vi-VN" sz="3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22. </a:t>
            </a:r>
          </a:p>
          <a:p>
            <a:pPr algn="ctr"/>
            <a:r>
              <a:rPr lang="vi-VN" sz="3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ĐỘT BIẾN CẤU TRÚC NHIỄM SẮC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chemeClr val="accent6"/>
                </a:solidFill>
                <a:sym typeface="+mn-ea"/>
              </a:rPr>
              <a:t>1. </a:t>
            </a:r>
            <a:r>
              <a:rPr lang="en-US" altLang="en-US" b="1" dirty="0" err="1" smtClean="0">
                <a:solidFill>
                  <a:schemeClr val="accent6"/>
                </a:solidFill>
                <a:sym typeface="+mn-ea"/>
              </a:rPr>
              <a:t>Nguyên</a:t>
            </a:r>
            <a:r>
              <a:rPr lang="en-US" altLang="en-US" b="1" dirty="0" smtClean="0">
                <a:solidFill>
                  <a:schemeClr val="accent6"/>
                </a:solidFill>
                <a:sym typeface="+mn-ea"/>
              </a:rPr>
              <a:t> </a:t>
            </a:r>
            <a:r>
              <a:rPr lang="en-US" altLang="en-US" b="1" dirty="0" err="1" smtClean="0">
                <a:solidFill>
                  <a:schemeClr val="accent6"/>
                </a:solidFill>
                <a:sym typeface="+mn-ea"/>
              </a:rPr>
              <a:t>nhân</a:t>
            </a:r>
            <a:r>
              <a:rPr lang="en-US" altLang="en-US" b="1" dirty="0" smtClean="0">
                <a:solidFill>
                  <a:schemeClr val="accent6"/>
                </a:solidFill>
                <a:sym typeface="+mn-ea"/>
              </a:rPr>
              <a:t> </a:t>
            </a:r>
            <a:r>
              <a:rPr lang="en-US" altLang="en-US" b="1" dirty="0" err="1" smtClean="0">
                <a:solidFill>
                  <a:schemeClr val="accent6"/>
                </a:solidFill>
                <a:sym typeface="+mn-ea"/>
              </a:rPr>
              <a:t>phát</a:t>
            </a:r>
            <a:r>
              <a:rPr lang="en-US" altLang="en-US" b="1" dirty="0" smtClean="0">
                <a:solidFill>
                  <a:schemeClr val="accent6"/>
                </a:solidFill>
                <a:sym typeface="+mn-ea"/>
              </a:rPr>
              <a:t> </a:t>
            </a:r>
            <a:r>
              <a:rPr lang="en-US" altLang="en-US" b="1" dirty="0" err="1" smtClean="0">
                <a:solidFill>
                  <a:schemeClr val="accent6"/>
                </a:solidFill>
                <a:sym typeface="+mn-ea"/>
              </a:rPr>
              <a:t>sinh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95" y="1628775"/>
            <a:ext cx="6840855" cy="449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- </a:t>
            </a:r>
            <a:r>
              <a:rPr lang="en-US" altLang="en-US" dirty="0" err="1" smtClean="0"/>
              <a:t>Đột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biến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cấu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trúc</a:t>
            </a:r>
            <a:r>
              <a:rPr lang="en-US" altLang="en-US" dirty="0" smtClean="0"/>
              <a:t> NST </a:t>
            </a:r>
            <a:r>
              <a:rPr lang="en-US" altLang="en-US" dirty="0" err="1" smtClean="0"/>
              <a:t>có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thể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xuất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hiện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trong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điều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kiện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tự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nhiên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hoặc</a:t>
            </a:r>
            <a:r>
              <a:rPr lang="en-US" altLang="en-US" dirty="0" smtClean="0"/>
              <a:t> do con </a:t>
            </a:r>
            <a:r>
              <a:rPr lang="en-US" altLang="en-US" dirty="0" err="1" smtClean="0"/>
              <a:t>người</a:t>
            </a:r>
            <a:r>
              <a:rPr lang="en-US" altLang="en-US" dirty="0" smtClean="0"/>
              <a:t>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 smtClean="0"/>
              <a:t>- Do </a:t>
            </a:r>
            <a:r>
              <a:rPr lang="en-US" altLang="en-US" dirty="0" err="1" smtClean="0"/>
              <a:t>các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tác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nhân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vật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lí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hóa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học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phá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vỡ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cấu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trúc</a:t>
            </a:r>
            <a:r>
              <a:rPr lang="en-US" altLang="en-US" dirty="0" smtClean="0"/>
              <a:t> NST.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 altLang="en-US" sz="2800" b="1" smtClean="0"/>
              <a:t>II. Nguyên nhân phát sinh và tính chất của đột biến cấu trúc nhiễm sắc thể</a:t>
            </a:r>
            <a:br>
              <a:rPr lang="en-US" altLang="en-US" sz="2800" b="1" smtClean="0"/>
            </a:br>
            <a:r>
              <a:rPr lang="en-US" altLang="en-US" sz="2800" b="1" smtClean="0">
                <a:solidFill>
                  <a:schemeClr val="accent6"/>
                </a:solidFill>
              </a:rPr>
              <a:t>1. Nguyên nhân phát sinh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-153988"/>
            <a:ext cx="44172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6145" y="1916430"/>
            <a:ext cx="4038600" cy="33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Bài 6 - Đột biến cấu trúc nhiễm sắc thể - Cơ chế di truyền và biến dị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88640"/>
            <a:ext cx="7272808" cy="5222351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58775" y="5517515"/>
            <a:ext cx="84778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Both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 đoạn Bar trên NST giới tính X ở ruồi giấm làm mắt lồi thành mắt dẹt.</a:t>
            </a:r>
          </a:p>
          <a:p>
            <a:pPr marL="342900" indent="-342900">
              <a:buAutoNum type="alphaUcParenBoth"/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 chứng </a:t>
            </a:r>
            <a:r>
              <a:rPr lang="en-US" alt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kêu</a:t>
            </a:r>
            <a:r>
              <a:rPr lang="en-US" alt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(trẻ sinh ra có tiếng khóc như mèo, chậm phát triển trí tuệ) ở người do mất đoạn trên vai ngắn NST số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6205"/>
            <a:ext cx="8229600" cy="875665"/>
          </a:xfrm>
        </p:spPr>
        <p:txBody>
          <a:bodyPr>
            <a:noAutofit/>
          </a:bodyPr>
          <a:lstStyle/>
          <a:p>
            <a:pPr algn="l"/>
            <a:r>
              <a:rPr lang="en-US" altLang="en-US" sz="2800" b="1">
                <a:sym typeface="+mn-ea"/>
              </a:rPr>
              <a:t>2. Tính chất của đột biến cấu trúc nhiễm sắc thể</a:t>
            </a: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4860290" y="4076700"/>
            <a:ext cx="3259455" cy="1195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/>
          <a:srcRect l="15808" t="33677" r="9891" b="5290"/>
          <a:stretch>
            <a:fillRect/>
          </a:stretch>
        </p:blipFill>
        <p:spPr>
          <a:xfrm>
            <a:off x="2051685" y="991870"/>
            <a:ext cx="6769100" cy="4176395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2339975" y="1628775"/>
            <a:ext cx="32035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71830" y="5168265"/>
            <a:ext cx="8265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Ví dụ 1: Đây là dạng đột biến mất đoạn, có hại cho con người.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83895" y="5805170"/>
            <a:ext cx="8241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Ví dụ 2: Đây là đột biến lặp đoạn, có lợi cho sinh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p"/>
      <p:bldP spid="8" grpId="1" build="p"/>
      <p:bldP spid="22" grpId="0"/>
      <p:bldP spid="22" grpId="1"/>
      <p:bldP spid="23" grpId="0"/>
      <p:bldP spid="2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10" y="2636520"/>
            <a:ext cx="5520690" cy="36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520" y="1556385"/>
            <a:ext cx="3419475" cy="29279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555875" y="188595"/>
            <a:ext cx="44672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Hội chứng “Mèo kêu”  (mất đoạn NST số 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05" y="260985"/>
            <a:ext cx="8229600" cy="518160"/>
          </a:xfrm>
        </p:spPr>
        <p:txBody>
          <a:bodyPr>
            <a:noAutofit/>
          </a:bodyPr>
          <a:lstStyle/>
          <a:p>
            <a:pPr algn="l"/>
            <a:r>
              <a:rPr lang="en-US" altLang="en-US" sz="3000" b="1">
                <a:sym typeface="+mn-ea"/>
              </a:rPr>
              <a:t>2. Tính chất của đột biến cấu trúc nhiễm sắc thể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2062" y="958850"/>
            <a:ext cx="8191500" cy="138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188912"/>
            <a:ext cx="44172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585" y="2342515"/>
            <a:ext cx="4991100" cy="397827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779145" y="6309360"/>
            <a:ext cx="7878445" cy="2451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</a:rPr>
              <a:t>Một số đột biến có lợi, có ý nghĩa trong chọn giống và tiến hóa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54867" y="1951455"/>
            <a:ext cx="8188757" cy="4789913"/>
          </a:xfrm>
          <a:prstGeom prst="roundRect">
            <a:avLst>
              <a:gd name="adj" fmla="val 10889"/>
            </a:avLst>
          </a:prstGeom>
          <a:solidFill>
            <a:schemeClr val="accent5"/>
          </a:solidFill>
          <a:ln w="38100">
            <a:noFill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 rot="5400000">
            <a:off x="-253306" y="4050080"/>
            <a:ext cx="2057400" cy="152400"/>
            <a:chOff x="0" y="1896"/>
            <a:chExt cx="5760" cy="120"/>
          </a:xfrm>
        </p:grpSpPr>
        <p:sp>
          <p:nvSpPr>
            <p:cNvPr id="43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-253306" y="5192825"/>
            <a:ext cx="2057400" cy="152400"/>
            <a:chOff x="0" y="1896"/>
            <a:chExt cx="5760" cy="120"/>
          </a:xfrm>
        </p:grpSpPr>
        <p:sp>
          <p:nvSpPr>
            <p:cNvPr id="69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rot="5400000">
            <a:off x="10219" y="4491405"/>
            <a:ext cx="1341437" cy="1295400"/>
            <a:chOff x="1872" y="1824"/>
            <a:chExt cx="2014" cy="1821"/>
          </a:xfrm>
        </p:grpSpPr>
        <p:sp>
          <p:nvSpPr>
            <p:cNvPr id="46" name="Up Arrow 45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Up Arrow 46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5400000">
            <a:off x="-253306" y="2747115"/>
            <a:ext cx="2057400" cy="152400"/>
            <a:chOff x="0" y="1896"/>
            <a:chExt cx="5760" cy="120"/>
          </a:xfrm>
        </p:grpSpPr>
        <p:sp>
          <p:nvSpPr>
            <p:cNvPr id="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 rot="5400000">
            <a:off x="-250304" y="1429172"/>
            <a:ext cx="2057400" cy="152400"/>
            <a:chOff x="0" y="1896"/>
            <a:chExt cx="5760" cy="120"/>
          </a:xfrm>
        </p:grpSpPr>
        <p:sp>
          <p:nvSpPr>
            <p:cNvPr id="5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5400000">
            <a:off x="13221" y="1870497"/>
            <a:ext cx="1341437" cy="1295400"/>
            <a:chOff x="1872" y="1824"/>
            <a:chExt cx="2014" cy="1821"/>
          </a:xfrm>
        </p:grpSpPr>
        <p:sp>
          <p:nvSpPr>
            <p:cNvPr id="59" name="Up Arrow 58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Up Arrow 59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Up Arrow 60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51481" y="172682"/>
            <a:ext cx="8675688" cy="12668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 anchorCtr="0"/>
          <a:lstStyle/>
          <a:p>
            <a:pPr algn="ctr">
              <a:spcBef>
                <a:spcPct val="50000"/>
              </a:spcBef>
            </a:pPr>
            <a:endParaRPr sz="36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rot="5400000">
            <a:off x="10219" y="3188440"/>
            <a:ext cx="1341437" cy="1295400"/>
            <a:chOff x="1872" y="1824"/>
            <a:chExt cx="2014" cy="1821"/>
          </a:xfrm>
        </p:grpSpPr>
        <p:sp>
          <p:nvSpPr>
            <p:cNvPr id="33" name="Up Arrow 32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6936" y="514077"/>
            <a:ext cx="8384661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 nào là đột biến cấu trúc NST?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5400000">
            <a:off x="10219" y="5634150"/>
            <a:ext cx="1341437" cy="1295400"/>
            <a:chOff x="1872" y="1824"/>
            <a:chExt cx="2014" cy="1821"/>
          </a:xfrm>
        </p:grpSpPr>
        <p:sp>
          <p:nvSpPr>
            <p:cNvPr id="72" name="Up Arrow 71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Up Arrow 72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Up Arrow 73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506763" y="21504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75217" y="3528912"/>
            <a:ext cx="492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04053" y="47879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86740" y="594624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1498216" y="2023306"/>
            <a:ext cx="7504305" cy="975118"/>
            <a:chOff x="2338934" y="2877354"/>
            <a:chExt cx="1820122" cy="842434"/>
          </a:xfrm>
        </p:grpSpPr>
        <p:sp>
          <p:nvSpPr>
            <p:cNvPr id="97" name="Rounded Rectangle 96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just">
                <a:spcBef>
                  <a:spcPct val="50000"/>
                </a:spcBef>
              </a:pPr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 những biến đổi về kiểu hình của cơ thể.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346468" y="3034207"/>
              <a:ext cx="1812588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513384" y="3236821"/>
            <a:ext cx="7287140" cy="975117"/>
            <a:chOff x="2338934" y="2877354"/>
            <a:chExt cx="1767450" cy="842434"/>
          </a:xfrm>
        </p:grpSpPr>
        <p:sp>
          <p:nvSpPr>
            <p:cNvPr id="100" name="Rounded Rectangle 99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412553" y="3083324"/>
              <a:ext cx="1691169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 những biến đổi về số lượng NST.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539317" y="4547508"/>
            <a:ext cx="7769626" cy="975118"/>
            <a:chOff x="2338934" y="2877354"/>
            <a:chExt cx="1884474" cy="842434"/>
          </a:xfrm>
        </p:grpSpPr>
        <p:sp>
          <p:nvSpPr>
            <p:cNvPr id="103" name="Rounded Rectangle 102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410820" y="3077022"/>
              <a:ext cx="1812588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 những biến đổi trong cấu trúc NST.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647354" y="5786956"/>
            <a:ext cx="7142319" cy="975117"/>
            <a:chOff x="2338934" y="2877354"/>
            <a:chExt cx="1767450" cy="842434"/>
          </a:xfrm>
        </p:grpSpPr>
        <p:sp>
          <p:nvSpPr>
            <p:cNvPr id="106" name="Rounded Rectangle 105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385566" y="3068721"/>
              <a:ext cx="1670677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cả a và b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54867" y="1951455"/>
            <a:ext cx="8188757" cy="4789913"/>
          </a:xfrm>
          <a:prstGeom prst="roundRect">
            <a:avLst>
              <a:gd name="adj" fmla="val 10889"/>
            </a:avLst>
          </a:prstGeom>
          <a:solidFill>
            <a:schemeClr val="accent5"/>
          </a:solidFill>
          <a:ln w="38100">
            <a:noFill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 rot="5400000">
            <a:off x="-253306" y="4050080"/>
            <a:ext cx="2057400" cy="152400"/>
            <a:chOff x="0" y="1896"/>
            <a:chExt cx="5760" cy="120"/>
          </a:xfrm>
        </p:grpSpPr>
        <p:sp>
          <p:nvSpPr>
            <p:cNvPr id="43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-253306" y="5192825"/>
            <a:ext cx="2057400" cy="152400"/>
            <a:chOff x="0" y="1896"/>
            <a:chExt cx="5760" cy="120"/>
          </a:xfrm>
        </p:grpSpPr>
        <p:sp>
          <p:nvSpPr>
            <p:cNvPr id="69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rot="5400000">
            <a:off x="10219" y="4491405"/>
            <a:ext cx="1341437" cy="1295400"/>
            <a:chOff x="1872" y="1824"/>
            <a:chExt cx="2014" cy="1821"/>
          </a:xfrm>
        </p:grpSpPr>
        <p:sp>
          <p:nvSpPr>
            <p:cNvPr id="46" name="Up Arrow 45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Up Arrow 46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5400000">
            <a:off x="-253306" y="2747115"/>
            <a:ext cx="2057400" cy="152400"/>
            <a:chOff x="0" y="1896"/>
            <a:chExt cx="5760" cy="120"/>
          </a:xfrm>
        </p:grpSpPr>
        <p:sp>
          <p:nvSpPr>
            <p:cNvPr id="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 rot="5400000">
            <a:off x="-250304" y="1429172"/>
            <a:ext cx="2057400" cy="152400"/>
            <a:chOff x="0" y="1896"/>
            <a:chExt cx="5760" cy="120"/>
          </a:xfrm>
        </p:grpSpPr>
        <p:sp>
          <p:nvSpPr>
            <p:cNvPr id="5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5400000">
            <a:off x="13221" y="1870497"/>
            <a:ext cx="1341437" cy="1295400"/>
            <a:chOff x="1872" y="1824"/>
            <a:chExt cx="2014" cy="1821"/>
          </a:xfrm>
        </p:grpSpPr>
        <p:sp>
          <p:nvSpPr>
            <p:cNvPr id="59" name="Up Arrow 58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Up Arrow 59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Up Arrow 60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51481" y="172682"/>
            <a:ext cx="8675688" cy="12668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 anchorCtr="0"/>
          <a:lstStyle/>
          <a:p>
            <a:pPr algn="ctr">
              <a:spcBef>
                <a:spcPct val="50000"/>
              </a:spcBef>
            </a:pPr>
            <a:endParaRPr sz="28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rot="5400000">
            <a:off x="10219" y="3188440"/>
            <a:ext cx="1341437" cy="1295400"/>
            <a:chOff x="1872" y="1824"/>
            <a:chExt cx="2014" cy="1821"/>
          </a:xfrm>
        </p:grpSpPr>
        <p:sp>
          <p:nvSpPr>
            <p:cNvPr id="33" name="Up Arrow 32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39506" y="332467"/>
            <a:ext cx="8384661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 đột biến cấu trúc NST nào gây ra hậu quả lớn nhất?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5400000">
            <a:off x="10219" y="5634150"/>
            <a:ext cx="1341437" cy="1295400"/>
            <a:chOff x="1872" y="1824"/>
            <a:chExt cx="2014" cy="1821"/>
          </a:xfrm>
        </p:grpSpPr>
        <p:sp>
          <p:nvSpPr>
            <p:cNvPr id="72" name="Up Arrow 71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Up Arrow 72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Up Arrow 73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506763" y="2150428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75217" y="3528912"/>
            <a:ext cx="4203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04053" y="4787965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86740" y="5946244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1498216" y="2023306"/>
            <a:ext cx="7622416" cy="975118"/>
            <a:chOff x="2338934" y="2877354"/>
            <a:chExt cx="1848769" cy="842434"/>
          </a:xfrm>
        </p:grpSpPr>
        <p:sp>
          <p:nvSpPr>
            <p:cNvPr id="97" name="Rounded Rectangle 96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Mất đoạn NST.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375115" y="3034207"/>
              <a:ext cx="1812588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513384" y="3236821"/>
            <a:ext cx="7287140" cy="975117"/>
            <a:chOff x="2338934" y="2877354"/>
            <a:chExt cx="1767450" cy="842434"/>
          </a:xfrm>
        </p:grpSpPr>
        <p:sp>
          <p:nvSpPr>
            <p:cNvPr id="100" name="Rounded Rectangle 99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412553" y="3083324"/>
              <a:ext cx="1691169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Đảo đoạn NST.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539317" y="4547508"/>
            <a:ext cx="7769626" cy="975118"/>
            <a:chOff x="2338934" y="2877354"/>
            <a:chExt cx="1884474" cy="842434"/>
          </a:xfrm>
        </p:grpSpPr>
        <p:sp>
          <p:nvSpPr>
            <p:cNvPr id="103" name="Rounded Rectangle 102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410820" y="3077022"/>
              <a:ext cx="1812588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Lặp đoạn NST.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647354" y="5786956"/>
            <a:ext cx="7142319" cy="975117"/>
            <a:chOff x="2338934" y="2877354"/>
            <a:chExt cx="1767450" cy="842434"/>
          </a:xfrm>
        </p:grpSpPr>
        <p:sp>
          <p:nvSpPr>
            <p:cNvPr id="106" name="Rounded Rectangle 105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385566" y="3068721"/>
              <a:ext cx="1670677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Cả A và B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54867" y="1951455"/>
            <a:ext cx="8188757" cy="4789913"/>
          </a:xfrm>
          <a:prstGeom prst="roundRect">
            <a:avLst>
              <a:gd name="adj" fmla="val 10889"/>
            </a:avLst>
          </a:prstGeom>
          <a:solidFill>
            <a:schemeClr val="accent5"/>
          </a:solidFill>
          <a:ln w="38100">
            <a:noFill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42" name="Group 41"/>
          <p:cNvGrpSpPr/>
          <p:nvPr/>
        </p:nvGrpSpPr>
        <p:grpSpPr>
          <a:xfrm rot="5400000">
            <a:off x="-253306" y="4050080"/>
            <a:ext cx="2057400" cy="152400"/>
            <a:chOff x="0" y="1896"/>
            <a:chExt cx="5760" cy="120"/>
          </a:xfrm>
        </p:grpSpPr>
        <p:sp>
          <p:nvSpPr>
            <p:cNvPr id="43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-253306" y="5192825"/>
            <a:ext cx="2057400" cy="152400"/>
            <a:chOff x="0" y="1896"/>
            <a:chExt cx="5760" cy="120"/>
          </a:xfrm>
        </p:grpSpPr>
        <p:sp>
          <p:nvSpPr>
            <p:cNvPr id="69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rot="5400000">
            <a:off x="10219" y="4491405"/>
            <a:ext cx="1341437" cy="1295400"/>
            <a:chOff x="1872" y="1824"/>
            <a:chExt cx="2014" cy="1821"/>
          </a:xfrm>
        </p:grpSpPr>
        <p:sp>
          <p:nvSpPr>
            <p:cNvPr id="46" name="Up Arrow 45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Up Arrow 46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Up Arrow 47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 rot="5400000">
            <a:off x="-253306" y="2747115"/>
            <a:ext cx="2057400" cy="152400"/>
            <a:chOff x="0" y="1896"/>
            <a:chExt cx="5760" cy="120"/>
          </a:xfrm>
        </p:grpSpPr>
        <p:sp>
          <p:nvSpPr>
            <p:cNvPr id="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 rot="5400000">
            <a:off x="-250304" y="1429172"/>
            <a:ext cx="2057400" cy="152400"/>
            <a:chOff x="0" y="1896"/>
            <a:chExt cx="5760" cy="120"/>
          </a:xfrm>
        </p:grpSpPr>
        <p:sp>
          <p:nvSpPr>
            <p:cNvPr id="56" name="Rectangles 15362"/>
            <p:cNvSpPr/>
            <p:nvPr/>
          </p:nvSpPr>
          <p:spPr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s 15363"/>
            <p:cNvSpPr/>
            <p:nvPr/>
          </p:nvSpPr>
          <p:spPr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 rot="5400000">
            <a:off x="13221" y="1870497"/>
            <a:ext cx="1341437" cy="1295400"/>
            <a:chOff x="1872" y="1824"/>
            <a:chExt cx="2014" cy="1821"/>
          </a:xfrm>
        </p:grpSpPr>
        <p:sp>
          <p:nvSpPr>
            <p:cNvPr id="59" name="Up Arrow 58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Up Arrow 59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Up Arrow 60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51481" y="172682"/>
            <a:ext cx="8675688" cy="126682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 anchorCtr="0"/>
          <a:lstStyle/>
          <a:p>
            <a:pPr algn="ctr">
              <a:spcBef>
                <a:spcPct val="50000"/>
              </a:spcBef>
            </a:pPr>
            <a:endParaRPr sz="28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rot="5400000">
            <a:off x="10219" y="3188440"/>
            <a:ext cx="1341437" cy="1295400"/>
            <a:chOff x="1872" y="1824"/>
            <a:chExt cx="2014" cy="1821"/>
          </a:xfrm>
        </p:grpSpPr>
        <p:sp>
          <p:nvSpPr>
            <p:cNvPr id="33" name="Up Arrow 32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42351" y="620757"/>
            <a:ext cx="838466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 nhân gây ra đột biến cấu trúc NST là: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5400000">
            <a:off x="10219" y="5634150"/>
            <a:ext cx="1341437" cy="1295400"/>
            <a:chOff x="1872" y="1824"/>
            <a:chExt cx="2014" cy="1821"/>
          </a:xfrm>
        </p:grpSpPr>
        <p:sp>
          <p:nvSpPr>
            <p:cNvPr id="72" name="Up Arrow 71"/>
            <p:cNvSpPr/>
            <p:nvPr/>
          </p:nvSpPr>
          <p:spPr>
            <a:xfrm rot="-48600000" flipH="1">
              <a:off x="1820" y="2527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Up Arrow 72"/>
            <p:cNvSpPr/>
            <p:nvPr/>
          </p:nvSpPr>
          <p:spPr>
            <a:xfrm rot="-16200000" flipH="1">
              <a:off x="3628" y="2493"/>
              <a:ext cx="309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Up Arrow 73"/>
            <p:cNvSpPr/>
            <p:nvPr/>
          </p:nvSpPr>
          <p:spPr>
            <a:xfrm rot="-32400000" flipH="1">
              <a:off x="2725" y="3439"/>
              <a:ext cx="308" cy="206"/>
            </a:xfrm>
            <a:prstGeom prst="upArrow">
              <a:avLst>
                <a:gd name="adj1" fmla="val 51675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  <a:tileRect/>
            </a:gradFill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254" y="2000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337" y="2083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/>
            <a:lstStyle/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506763" y="2150428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75217" y="3528912"/>
            <a:ext cx="42037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3" name="Rectangle 92"/>
          <p:cNvSpPr/>
          <p:nvPr/>
        </p:nvSpPr>
        <p:spPr>
          <a:xfrm>
            <a:off x="504053" y="4787965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4" name="Rectangle 93"/>
          <p:cNvSpPr/>
          <p:nvPr/>
        </p:nvSpPr>
        <p:spPr>
          <a:xfrm>
            <a:off x="486740" y="5946244"/>
            <a:ext cx="4394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1498216" y="2023306"/>
            <a:ext cx="7622416" cy="975118"/>
            <a:chOff x="2338934" y="2877354"/>
            <a:chExt cx="1848769" cy="842434"/>
          </a:xfrm>
        </p:grpSpPr>
        <p:sp>
          <p:nvSpPr>
            <p:cNvPr id="97" name="Rounded Rectangle 96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marL="0" indent="0" algn="l">
                <a:buNone/>
              </a:pPr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Do các tác nhân vật lí, hóa học từ môi trường </a:t>
              </a:r>
            </a:p>
            <a:p>
              <a:pPr marL="0" indent="0" algn="l">
                <a:buNone/>
              </a:pPr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tác động làm phá vỡ cấu trúc NST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375115" y="3034207"/>
              <a:ext cx="1812588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1513384" y="3236821"/>
            <a:ext cx="7287140" cy="1001045"/>
            <a:chOff x="2338934" y="2877354"/>
            <a:chExt cx="1767450" cy="864834"/>
          </a:xfrm>
        </p:grpSpPr>
        <p:sp>
          <p:nvSpPr>
            <p:cNvPr id="100" name="Rounded Rectangle 99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411475" y="2918745"/>
              <a:ext cx="1691169" cy="823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Do quá trình giao phối ở các sinh vật sinh sản hữu tính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1539317" y="4547508"/>
            <a:ext cx="7769626" cy="1184251"/>
            <a:chOff x="2338934" y="2877354"/>
            <a:chExt cx="1884474" cy="1023110"/>
          </a:xfrm>
        </p:grpSpPr>
        <p:sp>
          <p:nvSpPr>
            <p:cNvPr id="103" name="Rounded Rectangle 102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410820" y="3077022"/>
              <a:ext cx="1812588" cy="823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Do chọn lọc tự nhiên</a:t>
              </a:r>
              <a:endParaRPr lang="en-US" sz="2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647354" y="5786956"/>
            <a:ext cx="7142319" cy="975117"/>
            <a:chOff x="2338934" y="2877354"/>
            <a:chExt cx="1767450" cy="842434"/>
          </a:xfrm>
        </p:grpSpPr>
        <p:sp>
          <p:nvSpPr>
            <p:cNvPr id="106" name="Rounded Rectangle 105"/>
            <p:cNvSpPr/>
            <p:nvPr/>
          </p:nvSpPr>
          <p:spPr>
            <a:xfrm>
              <a:off x="2338934" y="2877354"/>
              <a:ext cx="1767450" cy="84243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 anchorCtr="0"/>
            <a:lstStyle/>
            <a:p>
              <a:pPr algn="ctr">
                <a:spcBef>
                  <a:spcPct val="50000"/>
                </a:spcBef>
              </a:pPr>
              <a:endParaRPr sz="28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2385566" y="3068721"/>
              <a:ext cx="1670677" cy="450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800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Cả B và C</a:t>
              </a:r>
              <a:endParaRPr lang="en-US" sz="2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1128"/>
            <a:ext cx="8229600" cy="1143000"/>
          </a:xfrm>
        </p:spPr>
        <p:txBody>
          <a:bodyPr/>
          <a:lstStyle/>
          <a:p>
            <a:r>
              <a:rPr lang="en-US"/>
              <a:t>LIÊN HỆ THỰC TẾ</a:t>
            </a:r>
          </a:p>
        </p:txBody>
      </p:sp>
      <p:pic>
        <p:nvPicPr>
          <p:cNvPr id="3" name="VTC14_WHO- Ô nhiễm không khí là một nguyên nhân chính gây ung th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4445"/>
            <a:ext cx="9140825" cy="500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2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0" y="0"/>
            <a:ext cx="9144000" cy="977265"/>
          </a:xfrm>
          <a:prstGeom prst="rect">
            <a:avLst/>
          </a:prstGeom>
          <a:pattFill prst="smConfetti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5" y="44450"/>
            <a:ext cx="9109710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altLang="en-US" sz="3200" b="1" dirty="0" smtClean="0">
                <a:ln w="22225">
                  <a:solidFill>
                    <a:schemeClr val="accent6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22. ĐỘT BIẾN CẤU TRÚC NHIỄM SẮC THỂ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541" y="1124744"/>
            <a:ext cx="5826919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7441" y="6176964"/>
            <a:ext cx="85522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vi-V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dạng sai sót trong ADN như các Nucleotide tạo nên ADN bị hư hại.</a:t>
            </a:r>
            <a:endParaRPr lang="en-US" altLang="en-US" sz="20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0010" y="-15875"/>
            <a:ext cx="9241790" cy="6861810"/>
          </a:xfrm>
          <a:prstGeom prst="rect">
            <a:avLst/>
          </a:prstGeom>
        </p:spPr>
      </p:pic>
      <p:sp>
        <p:nvSpPr>
          <p:cNvPr id="50178" name="Text Box 50177"/>
          <p:cNvSpPr txBox="1"/>
          <p:nvPr/>
        </p:nvSpPr>
        <p:spPr>
          <a:xfrm>
            <a:off x="3059430" y="764540"/>
            <a:ext cx="27432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spcBef>
                <a:spcPct val="50000"/>
              </a:spcBef>
            </a:pPr>
            <a:r>
              <a:rPr sz="6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Dặn</a:t>
            </a:r>
            <a:r>
              <a:rPr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sz="6000" b="1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dò</a:t>
            </a:r>
          </a:p>
        </p:txBody>
      </p:sp>
      <p:sp>
        <p:nvSpPr>
          <p:cNvPr id="50179" name="Text Box 50178"/>
          <p:cNvSpPr txBox="1"/>
          <p:nvPr/>
        </p:nvSpPr>
        <p:spPr>
          <a:xfrm>
            <a:off x="1520190" y="2060575"/>
            <a:ext cx="61029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-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Học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bài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,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trả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lời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câu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hỏi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SGK</a:t>
            </a:r>
          </a:p>
        </p:txBody>
      </p:sp>
      <p:sp>
        <p:nvSpPr>
          <p:cNvPr id="50180" name="Text Box 50179"/>
          <p:cNvSpPr txBox="1"/>
          <p:nvPr/>
        </p:nvSpPr>
        <p:spPr>
          <a:xfrm>
            <a:off x="1619250" y="3068955"/>
            <a:ext cx="61722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None/>
            </a:pP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-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Xem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trước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bài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23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: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Đột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biến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số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</a:t>
            </a:r>
            <a:r>
              <a:rPr sz="36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lượng</a:t>
            </a:r>
            <a:r>
              <a:rPr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 NST.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501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5" y="0"/>
            <a:ext cx="9157970" cy="6870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60835" y="101601"/>
            <a:ext cx="78867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vi-VN" altLang="en-US" sz="3600" b="1" dirty="0" smtClean="0"/>
              <a:t>I. </a:t>
            </a:r>
            <a:r>
              <a:rPr lang="en-CA" altLang="en-US" sz="3600" b="1" dirty="0" err="1" smtClean="0"/>
              <a:t>Đột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biến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cấu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trúc</a:t>
            </a:r>
            <a:r>
              <a:rPr lang="en-CA" altLang="en-US" sz="3600" b="1" dirty="0" smtClean="0"/>
              <a:t> </a:t>
            </a:r>
            <a:r>
              <a:rPr lang="vi-VN" altLang="en-US" sz="3600" b="1" dirty="0" smtClean="0"/>
              <a:t>nhiễm sắc thể </a:t>
            </a:r>
            <a:r>
              <a:rPr lang="en-CA" altLang="en-US" sz="3600" b="1" dirty="0" err="1" smtClean="0"/>
              <a:t>là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gì</a:t>
            </a:r>
            <a:r>
              <a:rPr lang="en-CA" altLang="en-US" sz="3600" b="1" dirty="0" smtClean="0"/>
              <a:t>?</a:t>
            </a:r>
            <a:r>
              <a:rPr lang="en-CA" altLang="en-US" sz="3600" dirty="0" smtClean="0"/>
              <a:t> </a:t>
            </a:r>
            <a:endParaRPr lang="en-US" altLang="en-US" sz="3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66656" y="908368"/>
            <a:ext cx="8440340" cy="2491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Quan sát hình</a:t>
            </a:r>
            <a:r>
              <a:rPr lang="en-US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,</a:t>
            </a: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 </a:t>
            </a:r>
            <a:r>
              <a:rPr lang="en-US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h</a:t>
            </a: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ãy trả lời các câu hỏi sau</a:t>
            </a:r>
            <a:r>
              <a:rPr lang="en-US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:</a:t>
            </a:r>
            <a:endParaRPr lang="vi-VN" sz="260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+mj-lt"/>
            </a:endParaRPr>
          </a:p>
          <a:p>
            <a:pPr algn="just">
              <a:defRPr/>
            </a:pP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- Các NST sau khi bị biến đổi khác với NST ban đầu như thế nào?</a:t>
            </a:r>
          </a:p>
          <a:p>
            <a:pPr algn="just">
              <a:defRPr/>
            </a:pP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- Các hình a, b, c minh họa những dạng nào của đột biến cấu trúc NST?</a:t>
            </a:r>
          </a:p>
          <a:p>
            <a:pPr algn="just">
              <a:defRPr/>
            </a:pPr>
            <a:r>
              <a:rPr lang="vi-VN" sz="26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- Đột biến cấu trúc NST là gì?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b="12062"/>
          <a:stretch>
            <a:fillRect/>
          </a:stretch>
        </p:blipFill>
        <p:spPr>
          <a:xfrm>
            <a:off x="539750" y="3789045"/>
            <a:ext cx="8246110" cy="22453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43940" y="6165215"/>
            <a:ext cx="7531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Hình. Một số dạng đột biến cấu trúc NST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4" grpId="1"/>
      <p:bldP spid="5" grpId="0"/>
      <p:bldP spid="5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6145" y="188595"/>
            <a:ext cx="7331710" cy="227012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310515" y="2905125"/>
          <a:ext cx="8467725" cy="3461385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20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 sắc thể ban đầu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 khi bị biến đổi khác NST ban đầu như thế nào?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dạng biến đổi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74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 các đoạn </a:t>
                      </a:r>
                    </a:p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ABCDEFGH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 đoạn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 đoạn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7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 đoạn 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 đoạn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900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tự đoạn BCD đổi lại thành DCB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 đoạn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616624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777686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Các dạng đột biến cấu trúc nhiễm sắc thể:</a:t>
            </a:r>
          </a:p>
          <a:p>
            <a:r>
              <a:rPr lang="vi-VN" sz="2800" dirty="0" smtClean="0">
                <a:latin typeface="+mj-lt"/>
              </a:rPr>
              <a:t>- Mất đoạn NST: là </a:t>
            </a:r>
            <a:r>
              <a:rPr lang="vi-VN" sz="2800" u="sng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một đoạn</a:t>
            </a:r>
            <a:r>
              <a:rPr lang="vi-VN" sz="2800" dirty="0" smtClean="0">
                <a:latin typeface="+mj-lt"/>
              </a:rPr>
              <a:t> nào đó của NST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bị mất</a:t>
            </a:r>
            <a:r>
              <a:rPr lang="vi-VN" sz="2800" dirty="0" smtClean="0">
                <a:latin typeface="+mj-lt"/>
              </a:rPr>
              <a:t> đi so với dạng ban đầu, làm độ dài của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NST giảm đi.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501007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Lặp đoạn NST: là một đoạn NST có thể lặp lại 1 hay nhiều lần, làm tăng số lượng gen trên đó. </a:t>
            </a:r>
            <a:endParaRPr lang="vi-VN" sz="2800" dirty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3136"/>
            <a:ext cx="7162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4"/>
          <p:cNvSpPr txBox="1"/>
          <p:nvPr/>
        </p:nvSpPr>
        <p:spPr>
          <a:xfrm>
            <a:off x="612195" y="3501642"/>
            <a:ext cx="79208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Lặp đoạn NST: là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một đoạn NST</a:t>
            </a:r>
            <a:r>
              <a:rPr lang="vi-VN" sz="2800" dirty="0" smtClean="0">
                <a:latin typeface="+mj-lt"/>
              </a:rPr>
              <a:t> có thể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lặp lại</a:t>
            </a:r>
            <a:r>
              <a:rPr lang="vi-VN" sz="2800" dirty="0" smtClean="0">
                <a:latin typeface="+mj-lt"/>
              </a:rPr>
              <a:t> 1 hay nhiều lần, làm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tăng số lượng gen</a:t>
            </a:r>
            <a:r>
              <a:rPr lang="vi-VN" sz="2800" dirty="0" smtClean="0">
                <a:latin typeface="+mj-lt"/>
              </a:rPr>
              <a:t> trên đó. </a:t>
            </a:r>
            <a:endParaRPr lang="vi-VN" sz="2800" dirty="0">
              <a:latin typeface="+mj-lt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35" y="4653136"/>
            <a:ext cx="71628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  <p:bldLst>
      <p:bldP spid="4" grpId="1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21" y="1757597"/>
            <a:ext cx="6451031" cy="139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7128792" cy="148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Đảo đoạn NST: là 1 đoạn NST đứt ra rồi đảo ngược 180</a:t>
            </a:r>
            <a:r>
              <a:rPr lang="vi-VN" sz="2800" baseline="30000" dirty="0" smtClean="0">
                <a:latin typeface="+mj-lt"/>
              </a:rPr>
              <a:t>0 </a:t>
            </a:r>
            <a:r>
              <a:rPr lang="vi-VN" sz="2800" dirty="0" smtClean="0">
                <a:latin typeface="+mj-lt"/>
              </a:rPr>
              <a:t>và nối lại làm thay đổi trình tự phân bố các gen trên đó. 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429000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Chuyển đoạn NST: là sự trao đổi đoạn giữa các NST không tương đồng, một số gen trong nhóm liên kết này chuyển sang nhóm liên kết khác. </a:t>
            </a:r>
            <a:endParaRPr lang="vi-VN" sz="2800" dirty="0"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56" y="1757597"/>
            <a:ext cx="6451031" cy="139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59" y="5157192"/>
            <a:ext cx="7128792" cy="148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540187" y="332656"/>
            <a:ext cx="8208912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Đảo đoạn NST: là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1 đoạn NST đứt ra</a:t>
            </a:r>
            <a:r>
              <a:rPr lang="vi-VN" sz="2800" dirty="0" smtClean="0">
                <a:latin typeface="+mj-lt"/>
              </a:rPr>
              <a:t> rồi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đảo ngược 180</a:t>
            </a:r>
            <a:r>
              <a:rPr lang="vi-VN" sz="2800" u="sng" baseline="30000" dirty="0" smtClean="0">
                <a:solidFill>
                  <a:srgbClr val="7030A0"/>
                </a:solidFill>
                <a:latin typeface="+mj-lt"/>
              </a:rPr>
              <a:t>0</a:t>
            </a:r>
            <a:r>
              <a:rPr lang="vi-VN" sz="2800" baseline="300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và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nối lại</a:t>
            </a:r>
            <a:r>
              <a:rPr lang="vi-VN" sz="2800" dirty="0" smtClean="0">
                <a:latin typeface="+mj-lt"/>
              </a:rPr>
              <a:t> làm thay đổi trình tự phân bố các gen trên đó. 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40187" y="3429000"/>
            <a:ext cx="8136904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Chuyển đoạn NST: là sự </a:t>
            </a:r>
            <a:r>
              <a:rPr lang="vi-VN" sz="2800" u="sng" dirty="0" smtClean="0">
                <a:solidFill>
                  <a:srgbClr val="7030A0"/>
                </a:solidFill>
                <a:latin typeface="+mj-lt"/>
              </a:rPr>
              <a:t>trao đổi đoạn</a:t>
            </a:r>
            <a:r>
              <a:rPr lang="vi-VN" sz="2800" dirty="0" smtClean="0">
                <a:latin typeface="+mj-lt"/>
              </a:rPr>
              <a:t> giữa các NST không tương đồng, một số gen trong nhóm liên kết này chuyển sang nhóm liên kết khác. 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22" y="1312863"/>
            <a:ext cx="8378750" cy="43513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dirty="0"/>
              <a:t>- Đột biến cấu trúc NST là những biến đổi trong cấu trúc NST gồm các dạng: mất đoạn, lặp đoạn, đảo đoạn.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617935" y="300039"/>
            <a:ext cx="7886700" cy="936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vi-VN" altLang="en-US" sz="3600" b="1" dirty="0" smtClean="0"/>
              <a:t>I. </a:t>
            </a:r>
            <a:r>
              <a:rPr lang="en-CA" altLang="en-US" sz="3600" b="1" dirty="0" err="1" smtClean="0"/>
              <a:t>Đột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biến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cấu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trúc</a:t>
            </a:r>
            <a:r>
              <a:rPr lang="en-CA" altLang="en-US" sz="3600" b="1" dirty="0" smtClean="0"/>
              <a:t> </a:t>
            </a:r>
            <a:r>
              <a:rPr lang="vi-VN" altLang="en-US" sz="3600" b="1" dirty="0" smtClean="0"/>
              <a:t>nhiễm sắc thể </a:t>
            </a:r>
            <a:r>
              <a:rPr lang="en-CA" altLang="en-US" sz="3600" b="1" dirty="0" err="1" smtClean="0"/>
              <a:t>là</a:t>
            </a:r>
            <a:r>
              <a:rPr lang="en-CA" altLang="en-US" sz="3600" b="1" dirty="0" smtClean="0"/>
              <a:t> </a:t>
            </a:r>
            <a:r>
              <a:rPr lang="en-CA" altLang="en-US" sz="3600" b="1" dirty="0" err="1" smtClean="0"/>
              <a:t>gì</a:t>
            </a:r>
            <a:r>
              <a:rPr lang="en-CA" altLang="en-US" sz="3600" b="1" dirty="0" smtClean="0"/>
              <a:t>?</a:t>
            </a:r>
            <a:r>
              <a:rPr lang="en-CA" altLang="en-US" sz="3600" dirty="0" smtClean="0"/>
              <a:t> </a:t>
            </a:r>
            <a:endParaRPr lang="en-US" altLang="en-US" sz="3600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" y="1055689"/>
            <a:ext cx="44172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414" y="3251076"/>
            <a:ext cx="9144001" cy="2570163"/>
            <a:chOff x="0" y="2206626"/>
            <a:chExt cx="9144001" cy="2570163"/>
          </a:xfrm>
        </p:grpSpPr>
        <p:pic>
          <p:nvPicPr>
            <p:cNvPr id="14341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288" y="2312988"/>
              <a:ext cx="302776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06626"/>
              <a:ext cx="2681288" cy="257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048" y="2428876"/>
              <a:ext cx="3434953" cy="232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1343126" y="5936596"/>
            <a:ext cx="649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14339" grpId="0"/>
      <p:bldP spid="14339" grpId="1"/>
      <p:bldP spid="14344" grpId="0"/>
      <p:bldP spid="143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685" y="404495"/>
            <a:ext cx="5517515" cy="4928870"/>
          </a:xfrm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1691809" y="5588953"/>
            <a:ext cx="647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5808" t="33677" r="9891" b="5290"/>
          <a:stretch>
            <a:fillRect/>
          </a:stretch>
        </p:blipFill>
        <p:spPr>
          <a:xfrm>
            <a:off x="1331595" y="2204720"/>
            <a:ext cx="6769100" cy="417639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63395" y="3141345"/>
            <a:ext cx="29495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Có những nguyên nhân nào gây đột biến cấu trúc NST?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251460" y="1882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just" eaLnBrk="1" hangingPunct="1"/>
            <a:r>
              <a:rPr lang="en-US" altLang="en-US" sz="3100" b="1" dirty="0" smtClean="0"/>
              <a:t>II. </a:t>
            </a:r>
            <a:r>
              <a:rPr lang="en-US" altLang="en-US" sz="3100" b="1" dirty="0" err="1" smtClean="0"/>
              <a:t>Nguyên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nhân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phát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sinh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và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tính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chất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của</a:t>
            </a:r>
            <a:r>
              <a:rPr lang="en-US" altLang="en-US" sz="3100" b="1" dirty="0"/>
              <a:t> </a:t>
            </a:r>
            <a:r>
              <a:rPr lang="vi-VN" altLang="en-US" sz="3100" b="1" dirty="0" smtClean="0"/>
              <a:t>đột biến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cấu</a:t>
            </a:r>
            <a:r>
              <a:rPr lang="en-US" altLang="en-US" sz="3100" b="1" dirty="0" smtClean="0"/>
              <a:t> </a:t>
            </a:r>
            <a:r>
              <a:rPr lang="en-US" altLang="en-US" sz="3100" b="1" dirty="0" err="1" smtClean="0"/>
              <a:t>trúc</a:t>
            </a:r>
            <a:r>
              <a:rPr lang="en-US" altLang="en-US" sz="3100" b="1" dirty="0" smtClean="0"/>
              <a:t> </a:t>
            </a:r>
            <a:r>
              <a:rPr lang="vi-VN" altLang="en-US" sz="3100" b="1" dirty="0" smtClean="0"/>
              <a:t>nhiễm sắc thể</a:t>
            </a:r>
            <a:endParaRPr lang="en-US" altLang="en-US" sz="2800" b="1" dirty="0" err="1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11505" y="1340485"/>
            <a:ext cx="5783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Nguyên nhân phát sinh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1273</Words>
  <Application>Microsoft Office PowerPoint</Application>
  <PresentationFormat>On-screen Show (4:3)</PresentationFormat>
  <Paragraphs>115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PowerPoint Presentation</vt:lpstr>
      <vt:lpstr>Bài 22. ĐỘT BIẾN CẤU TRÚC NHIỄM SẮC THỂ</vt:lpstr>
      <vt:lpstr>I. Đột biến cấu trúc nhiễm sắc thể là gì? </vt:lpstr>
      <vt:lpstr>PowerPoint Presentation</vt:lpstr>
      <vt:lpstr>PowerPoint Presentation</vt:lpstr>
      <vt:lpstr>PowerPoint Presentation</vt:lpstr>
      <vt:lpstr>I. Đột biến cấu trúc nhiễm sắc thể là gì? </vt:lpstr>
      <vt:lpstr>PowerPoint Presentation</vt:lpstr>
      <vt:lpstr>PowerPoint Presentation</vt:lpstr>
      <vt:lpstr>1. Nguyên nhân phát sinh</vt:lpstr>
      <vt:lpstr>II. Nguyên nhân phát sinh và tính chất của đột biến cấu trúc nhiễm sắc thể 1. Nguyên nhân phát sinh</vt:lpstr>
      <vt:lpstr>PowerPoint Presentation</vt:lpstr>
      <vt:lpstr>2. Tính chất của đột biến cấu trúc nhiễm sắc thể</vt:lpstr>
      <vt:lpstr>PowerPoint Presentation</vt:lpstr>
      <vt:lpstr>2. Tính chất của đột biến cấu trúc nhiễm sắc thể</vt:lpstr>
      <vt:lpstr>PowerPoint Presentation</vt:lpstr>
      <vt:lpstr>PowerPoint Presentation</vt:lpstr>
      <vt:lpstr>PowerPoint Presentation</vt:lpstr>
      <vt:lpstr>LIÊN HỆ THỰC TẾ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84909969492</dc:creator>
  <cp:lastModifiedBy>ASUS</cp:lastModifiedBy>
  <cp:revision>16</cp:revision>
  <dcterms:created xsi:type="dcterms:W3CDTF">2021-08-27T07:29:00Z</dcterms:created>
  <dcterms:modified xsi:type="dcterms:W3CDTF">2021-11-28T17:18:35Z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1033-11.2.0.10114</vt:lpwstr>
  </property>
</Properties>
</file>